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7" r:id="rId4"/>
    <p:sldId id="298" r:id="rId5"/>
    <p:sldId id="301" r:id="rId6"/>
    <p:sldId id="299" r:id="rId7"/>
    <p:sldId id="302" r:id="rId8"/>
    <p:sldId id="300" r:id="rId9"/>
    <p:sldId id="303" r:id="rId10"/>
    <p:sldId id="283" r:id="rId11"/>
    <p:sldId id="289" r:id="rId12"/>
    <p:sldId id="290" r:id="rId13"/>
    <p:sldId id="291" r:id="rId14"/>
    <p:sldId id="30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02E8942-047B-48AA-885E-C06C00D29205}">
          <p14:sldIdLst>
            <p14:sldId id="256"/>
            <p14:sldId id="257"/>
            <p14:sldId id="287"/>
            <p14:sldId id="298"/>
            <p14:sldId id="301"/>
            <p14:sldId id="299"/>
            <p14:sldId id="302"/>
            <p14:sldId id="300"/>
            <p14:sldId id="303"/>
            <p14:sldId id="283"/>
            <p14:sldId id="289"/>
            <p14:sldId id="290"/>
            <p14:sldId id="291"/>
            <p14:sldId id="304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0" autoAdjust="0"/>
    <p:restoredTop sz="94713" autoAdjust="0"/>
  </p:normalViewPr>
  <p:slideViewPr>
    <p:cSldViewPr>
      <p:cViewPr varScale="1">
        <p:scale>
          <a:sx n="74" d="100"/>
          <a:sy n="74" d="100"/>
        </p:scale>
        <p:origin x="17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B8370-2563-4F27-A05D-E83AF2642D24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B07FE-A90F-439B-A19A-7151D4C75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1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803B-E7CB-4B93-B02B-E05D820C2AD8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D56C-E357-4A04-8149-2EEA1460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803B-E7CB-4B93-B02B-E05D820C2AD8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9D56C-E357-4A04-8149-2EEA1460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hsoft.ru/" TargetMode="External"/><Relationship Id="rId2" Type="http://schemas.openxmlformats.org/officeDocument/2006/relationships/hyperlink" Target="http://www.infocraf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&#1082;&#1074;&#1072;&#1088;&#1090;&#1087;&#1083;&#1072;&#1090;&#1072;.&#1088;&#1092;/" TargetMode="External"/><Relationship Id="rId4" Type="http://schemas.openxmlformats.org/officeDocument/2006/relationships/hyperlink" Target="http://www.gkh365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m.gosuslugi.ru/#!/mai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LAW&amp;n=212441&amp;rnd=244973.301079231&amp;dst=6347&amp;fld=134" TargetMode="External"/><Relationship Id="rId2" Type="http://schemas.openxmlformats.org/officeDocument/2006/relationships/hyperlink" Target="http://www.consultant.ru/cons/cgi/online.cgi?req=doc&amp;base=LAW&amp;n=200993&amp;rnd=244973.2494920033&amp;dst=473&amp;fld=13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nsultant.ru/cons/cgi/online.cgi?req=doc&amp;base=LAW&amp;n=200993&amp;rnd=244973.202966432&amp;dst=489&amp;fld=13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fileserver\Swap\Для Светы\картинки_для_Светы\infocraft--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1"/>
            <a:ext cx="1406407" cy="118434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55576" y="1484784"/>
            <a:ext cx="78649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B0F0"/>
                </a:solidFill>
              </a:rPr>
              <a:t>Чего </a:t>
            </a:r>
            <a:r>
              <a:rPr lang="ru-RU" sz="3400" b="1" dirty="0">
                <a:solidFill>
                  <a:srgbClr val="00B0F0"/>
                </a:solidFill>
              </a:rPr>
              <a:t>ожидать от  ГИС ЖКХ в январе 2018</a:t>
            </a:r>
            <a:r>
              <a:rPr lang="ru-RU" sz="3400" b="1" dirty="0" smtClean="0">
                <a:solidFill>
                  <a:srgbClr val="00B0F0"/>
                </a:solidFill>
              </a:rPr>
              <a:t>?</a:t>
            </a:r>
          </a:p>
          <a:p>
            <a:r>
              <a:rPr lang="ru-RU" sz="3400" b="1" dirty="0">
                <a:solidFill>
                  <a:srgbClr val="00B0F0"/>
                </a:solidFill>
              </a:rPr>
              <a:t/>
            </a:r>
            <a:br>
              <a:rPr lang="ru-RU" sz="3400" b="1" dirty="0">
                <a:solidFill>
                  <a:srgbClr val="00B0F0"/>
                </a:solidFill>
              </a:rPr>
            </a:br>
            <a:r>
              <a:rPr lang="ru-RU" sz="3400" b="1" dirty="0" smtClean="0">
                <a:solidFill>
                  <a:srgbClr val="00B0F0"/>
                </a:solidFill>
              </a:rPr>
              <a:t>Выгрузка </a:t>
            </a:r>
            <a:r>
              <a:rPr lang="ru-RU" sz="3400" b="1" dirty="0">
                <a:solidFill>
                  <a:srgbClr val="00B0F0"/>
                </a:solidFill>
              </a:rPr>
              <a:t>платежных документов на портал </a:t>
            </a:r>
            <a:r>
              <a:rPr lang="ru-RU" sz="3400" b="1" dirty="0" smtClean="0">
                <a:solidFill>
                  <a:srgbClr val="00B0F0"/>
                </a:solidFill>
              </a:rPr>
              <a:t>ГИС </a:t>
            </a:r>
            <a:r>
              <a:rPr lang="ru-RU" sz="3400" b="1" dirty="0">
                <a:solidFill>
                  <a:srgbClr val="00B0F0"/>
                </a:solidFill>
              </a:rPr>
              <a:t>ЖКХ</a:t>
            </a:r>
            <a:r>
              <a:rPr lang="ru-RU" sz="3400" dirty="0">
                <a:solidFill>
                  <a:srgbClr val="00B0F0"/>
                </a:solidFill>
              </a:rPr>
              <a:t/>
            </a:r>
            <a:br>
              <a:rPr lang="ru-RU" sz="3400" dirty="0">
                <a:solidFill>
                  <a:srgbClr val="00B0F0"/>
                </a:solidFill>
              </a:rPr>
            </a:br>
            <a:endParaRPr lang="ru-RU" sz="3400" dirty="0" smtClean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4725144"/>
            <a:ext cx="325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Ведущий: </a:t>
            </a:r>
            <a:r>
              <a:rPr lang="ru-RU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Давнис</a:t>
            </a:r>
            <a:r>
              <a:rPr lang="ru-RU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Анастасия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21429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ЖКХ: нормативно-правовые документы</a:t>
            </a:r>
            <a:endParaRPr lang="ru-RU" sz="20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071546"/>
            <a:ext cx="83198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 smtClean="0"/>
              <a:t>Жилищный Кодекс от 29.12.2004 N 188-ФЗ (ред. от 20.12.2017)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/>
              <a:t>Федеральный </a:t>
            </a:r>
            <a:r>
              <a:rPr lang="ru-RU" b="1" dirty="0"/>
              <a:t>закон от 21 июля 2014 г. N 209-ФЗ </a:t>
            </a:r>
            <a:r>
              <a:rPr lang="ru-RU" b="1" dirty="0" smtClean="0"/>
              <a:t>«О </a:t>
            </a:r>
            <a:r>
              <a:rPr lang="ru-RU" b="1" dirty="0"/>
              <a:t>государственной информационной системе жилищно-коммунального </a:t>
            </a:r>
            <a:r>
              <a:rPr lang="ru-RU" b="1" dirty="0" smtClean="0"/>
              <a:t>хозяйства».  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/>
              <a:t>Федеральный закон от 21 июля 2014 г. № 263-ФЗ (ред. от 28.12.2016 ) </a:t>
            </a:r>
            <a:r>
              <a:rPr lang="ru-RU" dirty="0" smtClean="0"/>
              <a:t>«О </a:t>
            </a:r>
            <a:r>
              <a:rPr lang="ru-RU" b="1" dirty="0" smtClean="0"/>
              <a:t>внесении изменений в отдельные законодательные акты РФ » в связи с принятием Федерального закона «О государственной информационной системе жилищно-коммунального хозяйства»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/>
              <a:t>Приказ </a:t>
            </a:r>
            <a:r>
              <a:rPr lang="ru-RU" b="1" dirty="0" err="1"/>
              <a:t>Минкомсвязи</a:t>
            </a:r>
            <a:r>
              <a:rPr lang="ru-RU" b="1" dirty="0"/>
              <a:t> РФ и Минстроя РФ от 29.02.2016 </a:t>
            </a:r>
            <a:r>
              <a:rPr lang="ru-RU" b="1" dirty="0" smtClean="0"/>
              <a:t>№ 74/114/</a:t>
            </a:r>
            <a:r>
              <a:rPr lang="ru-RU" b="1" dirty="0" err="1" smtClean="0"/>
              <a:t>пр</a:t>
            </a:r>
            <a:endParaRPr lang="ru-RU" b="1" dirty="0" smtClean="0"/>
          </a:p>
          <a:p>
            <a:pPr marL="342900" indent="-342900">
              <a:buFontTx/>
              <a:buAutoNum type="arabicPeriod"/>
            </a:pPr>
            <a:r>
              <a:rPr lang="ru-RU" b="1" dirty="0" smtClean="0"/>
              <a:t>Приказ </a:t>
            </a:r>
            <a:r>
              <a:rPr lang="ru-RU" b="1" dirty="0" err="1" smtClean="0"/>
              <a:t>Минкомсвязи</a:t>
            </a:r>
            <a:r>
              <a:rPr lang="ru-RU" b="1" dirty="0" smtClean="0"/>
              <a:t> РФ и Минстроя РФ  от 28.12.2015  № 589/944/</a:t>
            </a:r>
            <a:r>
              <a:rPr lang="ru-RU" b="1" dirty="0" err="1" smtClean="0"/>
              <a:t>пр</a:t>
            </a:r>
            <a:endParaRPr lang="ru-RU" b="1" dirty="0" smtClean="0"/>
          </a:p>
          <a:p>
            <a:pPr marL="342900" indent="-342900">
              <a:buFontTx/>
              <a:buAutoNum type="arabicPeriod"/>
            </a:pPr>
            <a:r>
              <a:rPr lang="ru-RU" b="1" dirty="0"/>
              <a:t>Приказ </a:t>
            </a:r>
            <a:r>
              <a:rPr lang="ru-RU" b="1" dirty="0" err="1"/>
              <a:t>Минкомсвязи</a:t>
            </a:r>
            <a:r>
              <a:rPr lang="ru-RU" b="1" dirty="0"/>
              <a:t> РФ и Минстроя РФ от </a:t>
            </a:r>
            <a:r>
              <a:rPr lang="ru-RU" b="1" dirty="0" smtClean="0"/>
              <a:t>23.03.2015 №88/203/</a:t>
            </a:r>
            <a:r>
              <a:rPr lang="ru-RU" b="1" dirty="0" err="1" smtClean="0"/>
              <a:t>пр</a:t>
            </a:r>
            <a:r>
              <a:rPr lang="ru-RU" b="1" dirty="0" smtClean="0"/>
              <a:t> </a:t>
            </a:r>
            <a:endParaRPr lang="ru-RU" b="1" dirty="0"/>
          </a:p>
          <a:p>
            <a:pPr marL="342900" indent="-342900">
              <a:buFontTx/>
              <a:buAutoNum type="arabicPeriod"/>
            </a:pPr>
            <a:r>
              <a:rPr lang="ru-RU" b="1" dirty="0"/>
              <a:t>Приказ </a:t>
            </a:r>
            <a:r>
              <a:rPr lang="ru-RU" b="1" dirty="0" err="1"/>
              <a:t>Минкомсвязи</a:t>
            </a:r>
            <a:r>
              <a:rPr lang="ru-RU" b="1" dirty="0"/>
              <a:t> РФ и Минстроя РФ от 29.09.2015 </a:t>
            </a:r>
            <a:r>
              <a:rPr lang="ru-RU" b="1" dirty="0" smtClean="0"/>
              <a:t>№ </a:t>
            </a:r>
            <a:r>
              <a:rPr lang="ru-RU" b="1" dirty="0"/>
              <a:t>368/691/</a:t>
            </a:r>
            <a:r>
              <a:rPr lang="ru-RU" b="1" dirty="0" err="1"/>
              <a:t>пр</a:t>
            </a:r>
            <a:r>
              <a:rPr lang="ru-RU" b="1" dirty="0"/>
              <a:t> </a:t>
            </a: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Приказ </a:t>
            </a:r>
            <a:r>
              <a:rPr lang="ru-RU" b="1" dirty="0" err="1"/>
              <a:t>Минкомсвязи</a:t>
            </a:r>
            <a:r>
              <a:rPr lang="ru-RU" b="1" dirty="0"/>
              <a:t> РФ и Минстроя РФ  </a:t>
            </a:r>
            <a:r>
              <a:rPr lang="ru-RU" b="1" dirty="0" smtClean="0"/>
              <a:t>от 17.02.2016  </a:t>
            </a:r>
            <a:r>
              <a:rPr lang="ru-RU" b="1" dirty="0"/>
              <a:t> №</a:t>
            </a:r>
            <a:r>
              <a:rPr lang="ru-RU" b="1" dirty="0" smtClean="0"/>
              <a:t>53/82/</a:t>
            </a:r>
            <a:r>
              <a:rPr lang="ru-RU" b="1" dirty="0" err="1" smtClean="0"/>
              <a:t>пр</a:t>
            </a: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Более подробно с приказами можно ознакомиться по ссылке: </a:t>
            </a:r>
            <a:r>
              <a:rPr lang="en-US" b="1" dirty="0"/>
              <a:t>http://minsvyaz.ru/ru/documents/</a:t>
            </a:r>
            <a:endParaRPr lang="ru-RU" dirty="0"/>
          </a:p>
          <a:p>
            <a:endParaRPr lang="ru-RU" dirty="0"/>
          </a:p>
          <a:p>
            <a:pPr marL="342900" indent="-342900">
              <a:buFontTx/>
              <a:buAutoNum type="arabicPeriod"/>
            </a:pPr>
            <a:endParaRPr lang="ru-RU" b="1" dirty="0" smtClean="0"/>
          </a:p>
          <a:p>
            <a:pPr marL="342900" indent="-342900">
              <a:buFontTx/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21429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ЖКХ: нормативно-правовые документы</a:t>
            </a:r>
            <a:endParaRPr lang="ru-RU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57232"/>
            <a:ext cx="90011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b="1" dirty="0" smtClean="0"/>
              <a:t>	Приказ </a:t>
            </a:r>
            <a:r>
              <a:rPr lang="ru-RU" b="1" dirty="0" err="1" smtClean="0"/>
              <a:t>Минкомсвязи</a:t>
            </a:r>
            <a:r>
              <a:rPr lang="ru-RU" b="1" dirty="0" smtClean="0"/>
              <a:t> РФ и Минстроя РФ от 23.03.2015 №88/203/</a:t>
            </a:r>
            <a:r>
              <a:rPr lang="ru-RU" b="1" dirty="0" err="1" smtClean="0"/>
              <a:t>пр</a:t>
            </a:r>
            <a:r>
              <a:rPr lang="ru-RU" b="1" dirty="0" smtClean="0"/>
              <a:t> </a:t>
            </a:r>
          </a:p>
          <a:p>
            <a:pPr marL="342900" indent="-342900" algn="just"/>
            <a:r>
              <a:rPr lang="ru-RU" dirty="0" smtClean="0"/>
              <a:t>"Об утверждении форматов электронных документов, размещаемых в государственной информационной системе жилищно-коммунального хозяйства»</a:t>
            </a:r>
          </a:p>
          <a:p>
            <a:pPr marL="342900" indent="-342900" algn="just"/>
            <a:endParaRPr lang="ru-RU" dirty="0" smtClean="0"/>
          </a:p>
          <a:p>
            <a:pPr algn="just"/>
            <a:r>
              <a:rPr lang="ru-RU" dirty="0" smtClean="0"/>
              <a:t>1. Электронные документы размещаются в государственной информационной системе жилищно-коммунального хозяйства (далее - система) в следующих форматах:</a:t>
            </a:r>
          </a:p>
          <a:p>
            <a:pPr algn="just"/>
            <a:r>
              <a:rPr lang="ru-RU" dirty="0" smtClean="0"/>
              <a:t>а) нормативные правовые акты - в виде текстовых файлов в формате PDF или PDF/A;</a:t>
            </a:r>
          </a:p>
          <a:p>
            <a:pPr algn="just"/>
            <a:r>
              <a:rPr lang="ru-RU" dirty="0" smtClean="0"/>
              <a:t>б) иные текстовые документы - в виде текстовых файлов в формате PDF, .</a:t>
            </a:r>
            <a:r>
              <a:rPr lang="ru-RU" dirty="0" err="1" smtClean="0"/>
              <a:t>doc</a:t>
            </a:r>
            <a:r>
              <a:rPr lang="ru-RU" dirty="0" smtClean="0"/>
              <a:t>, .</a:t>
            </a:r>
            <a:r>
              <a:rPr lang="ru-RU" dirty="0" err="1" smtClean="0"/>
              <a:t>docx</a:t>
            </a:r>
            <a:r>
              <a:rPr lang="ru-RU" dirty="0" smtClean="0"/>
              <a:t> или RTF, документы в виде таблиц также могут размещаться в формате .</a:t>
            </a:r>
            <a:r>
              <a:rPr lang="ru-RU" dirty="0" err="1" smtClean="0"/>
              <a:t>xls</a:t>
            </a:r>
            <a:r>
              <a:rPr lang="ru-RU" dirty="0" smtClean="0"/>
              <a:t>, .</a:t>
            </a:r>
            <a:r>
              <a:rPr lang="ru-RU" dirty="0" err="1" smtClean="0"/>
              <a:t>xlsx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в) графические материалы - в виде файлов в формате JPEG или TIF.</a:t>
            </a:r>
          </a:p>
          <a:p>
            <a:pPr algn="just"/>
            <a:r>
              <a:rPr lang="ru-RU" dirty="0" smtClean="0"/>
              <a:t>2. Файлы, размещаемые в системе и содержащие нормативные правовые акты и иные текстовые документы, должны допускать возможность поиска и копирования произвольного фрагмента текста в таких файлах.</a:t>
            </a:r>
          </a:p>
          <a:p>
            <a:pPr algn="just"/>
            <a:r>
              <a:rPr lang="ru-RU" dirty="0" smtClean="0"/>
              <a:t>3. Размер любого файла, размещаемого в системе, не должен превышать 50 мегабайт.</a:t>
            </a:r>
          </a:p>
          <a:p>
            <a:pPr algn="just"/>
            <a:r>
              <a:rPr lang="ru-RU" dirty="0" smtClean="0"/>
              <a:t>4. Электронные документы и иная информация, размещаемые в системе, должны быть доступны для чтения, читаемы, а информация, подлежащая прочтению, не должна быть зашифрована или защищена программными средствами, не позволяющими осуществить ознакомление с ее содержанием без средств расшифровки.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marL="342900" indent="-342900" algn="just"/>
            <a:endParaRPr lang="ru-RU" dirty="0" smtClean="0"/>
          </a:p>
          <a:p>
            <a:pPr marL="342900" indent="-342900" algn="just"/>
            <a:endParaRPr lang="ru-RU" b="1" dirty="0" smtClean="0"/>
          </a:p>
          <a:p>
            <a:pPr marL="342900" indent="-342900">
              <a:buFontTx/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21429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ЖКХ: нормативно-правовые документы</a:t>
            </a:r>
            <a:endParaRPr lang="ru-RU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14356"/>
            <a:ext cx="900115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400" b="1" dirty="0" smtClean="0"/>
              <a:t>	Приказ </a:t>
            </a:r>
            <a:r>
              <a:rPr lang="ru-RU" sz="1400" b="1" dirty="0" err="1" smtClean="0"/>
              <a:t>Минкомсвязи</a:t>
            </a:r>
            <a:r>
              <a:rPr lang="ru-RU" sz="1400" b="1" dirty="0" smtClean="0"/>
              <a:t> РФ и Минстроя РФ от 29.09.2015 № 368/691/</a:t>
            </a:r>
            <a:r>
              <a:rPr lang="ru-RU" sz="1400" b="1" dirty="0" err="1" smtClean="0"/>
              <a:t>пр</a:t>
            </a:r>
            <a:r>
              <a:rPr lang="ru-RU" sz="1400" b="1" dirty="0" smtClean="0"/>
              <a:t> </a:t>
            </a:r>
          </a:p>
          <a:p>
            <a:pPr marL="342900" indent="-342900" algn="just"/>
            <a:r>
              <a:rPr lang="ru-RU" sz="1400" dirty="0" smtClean="0"/>
              <a:t>"Об утверждении состава сведений о многоквартирных домах, деятельность по управлению которыми осуществляют управляющие организации, подлежащих размещению в государственной информационной системе жилищно-коммунального хозяйства"</a:t>
            </a:r>
          </a:p>
          <a:p>
            <a:pPr marL="342900" indent="-342900" algn="just">
              <a:buAutoNum type="arabicPeriod"/>
            </a:pPr>
            <a:r>
              <a:rPr lang="ru-RU" sz="1400" i="1" dirty="0" smtClean="0"/>
              <a:t>Сведения о МКД</a:t>
            </a:r>
          </a:p>
          <a:p>
            <a:r>
              <a:rPr lang="ru-RU" sz="1400" i="1" dirty="0" smtClean="0"/>
              <a:t>1.1. адрес многоквартирного дома;</a:t>
            </a:r>
          </a:p>
          <a:p>
            <a:r>
              <a:rPr lang="ru-RU" sz="1400" i="1" dirty="0" smtClean="0"/>
              <a:t>1.2. номер и дата договора управления многоквартирным домом;</a:t>
            </a:r>
          </a:p>
          <a:p>
            <a:r>
              <a:rPr lang="ru-RU" sz="1400" i="1" dirty="0" smtClean="0"/>
              <a:t>1.3. дата начала осуществления обязанностей по управлению многоквартирным домом, предусмотренная договором управления многоквартирным домом;</a:t>
            </a:r>
          </a:p>
          <a:p>
            <a:r>
              <a:rPr lang="ru-RU" sz="1400" i="1" dirty="0" smtClean="0"/>
              <a:t>1.4. дата окончания осуществления обязанностей по управлению многоквартирным домом, предусмотренная договором управления многоквартирным домом;</a:t>
            </a:r>
          </a:p>
          <a:p>
            <a:r>
              <a:rPr lang="ru-RU" sz="1400" i="1" dirty="0" smtClean="0"/>
              <a:t>1.5. дата расторжения договора управления многоквартирным домом;</a:t>
            </a:r>
          </a:p>
          <a:p>
            <a:r>
              <a:rPr lang="ru-RU" sz="1400" i="1" dirty="0" smtClean="0"/>
              <a:t>1.6. основание заключения (расторжения) договора управления многоквартирным домом.</a:t>
            </a:r>
          </a:p>
          <a:p>
            <a:pPr algn="just"/>
            <a:r>
              <a:rPr lang="ru-RU" sz="1400" dirty="0" smtClean="0"/>
              <a:t>2.1. электронный образ протокола конкурса по отбору управляющей организации для управления многоквартирным домом или решения (протокола) ОСС помещений в многоквартирном доме о выборе управляющей организации</a:t>
            </a:r>
          </a:p>
          <a:p>
            <a:pPr algn="just"/>
            <a:r>
              <a:rPr lang="ru-RU" sz="1400" dirty="0" smtClean="0"/>
              <a:t>2.2. В случае заключения договора управления многоквартирным домом с каждым собственником помещения в таком доме, в системе также размещается электронный образ решения (протокола) общего собрания собственников помещений в многоквартирном доме, которым собственники помещений в многоквартирном доме утвердили условия договора управления многоквартирным домом;</a:t>
            </a:r>
          </a:p>
          <a:p>
            <a:pPr algn="just"/>
            <a:r>
              <a:rPr lang="ru-RU" sz="1400" dirty="0" smtClean="0"/>
              <a:t>2.3. электронный образ документа об изменении, прекращении и расторжении договора управления многоквартирным домом либо соответствующий документ, подписанный в электронной форме, в том числе с использованием системы. В случае заключения договора управления многоквартирным домом с каждым собственником помещения в таком доме, в системе также размещаются электронные образы решений (протоколов) общего собрания собственников помещений в многоквартирном доме, которыми собственники помещений в многоквартирном доме утвердили изменения условий договора управления многоквартирным домом, приняли решение о прекращении действия или расторжении такого договора.</a:t>
            </a:r>
          </a:p>
          <a:p>
            <a:pPr marL="342900" indent="-342900" algn="just"/>
            <a:endParaRPr lang="ru-RU" dirty="0" smtClean="0"/>
          </a:p>
          <a:p>
            <a:pPr algn="just"/>
            <a:endParaRPr lang="ru-RU" dirty="0" smtClean="0"/>
          </a:p>
          <a:p>
            <a:pPr marL="342900" indent="-342900" algn="just"/>
            <a:endParaRPr lang="ru-RU" dirty="0" smtClean="0"/>
          </a:p>
          <a:p>
            <a:pPr marL="342900" indent="-342900" algn="just"/>
            <a:endParaRPr lang="ru-RU" b="1" dirty="0" smtClean="0"/>
          </a:p>
          <a:p>
            <a:pPr marL="342900" indent="-342900">
              <a:buFontTx/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21429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ЖКХ: нормативно-правовые документы</a:t>
            </a:r>
            <a:endParaRPr lang="ru-RU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14356"/>
            <a:ext cx="90011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400" b="1" dirty="0" smtClean="0"/>
              <a:t>	Приказ </a:t>
            </a:r>
            <a:r>
              <a:rPr lang="ru-RU" sz="1400" b="1" dirty="0" err="1" smtClean="0"/>
              <a:t>Минкомсвязи</a:t>
            </a:r>
            <a:r>
              <a:rPr lang="ru-RU" sz="1400" b="1" dirty="0" smtClean="0"/>
              <a:t> РФ и Минстроя РФ от 29.02.2016 № 74/114/</a:t>
            </a:r>
            <a:r>
              <a:rPr lang="ru-RU" sz="1400" b="1" dirty="0" err="1" smtClean="0"/>
              <a:t>пр</a:t>
            </a:r>
            <a:endParaRPr lang="ru-RU" sz="1400" b="1" dirty="0" smtClean="0"/>
          </a:p>
          <a:p>
            <a:pPr marL="342900" indent="-342900" algn="just"/>
            <a:r>
              <a:rPr lang="ru-RU" sz="1400" dirty="0" smtClean="0"/>
              <a:t>"Об утверждении состава, сроков и периодичности размещения информации поставщиками информации в государственной информационной системе жилищно-коммунального хозяйства»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/>
              <a:t>РСО - </a:t>
            </a:r>
            <a:r>
              <a:rPr lang="ru-RU" sz="1400" dirty="0" smtClean="0"/>
              <a:t>Раздел 8. Информация, подлежащая размещению в системе лицами, осуществляющими поставки ресурсов, необходимых для предоставления коммунальных услуг в многоквартирные дома, жилые дома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/>
              <a:t>УО, ТСЖ, ЖСК - </a:t>
            </a:r>
            <a:r>
              <a:rPr lang="ru-RU" sz="1400" dirty="0" smtClean="0"/>
              <a:t>Раздел 10. Информация, подлежащая размещению в системе лицами, осуществляющими деятельность по управлению многоквартирными домами на основании договора управления многоквартирным домом, товариществами собственников жилья, жилищными кооперативами и иными специализированными потребительскими кооперативами, осуществляющими управление многоквартирным домом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/>
              <a:t>ЖСК - </a:t>
            </a:r>
            <a:r>
              <a:rPr lang="ru-RU" sz="1400" dirty="0" smtClean="0"/>
              <a:t>Раздел 12. Информация, подлежащая размещению в системе жилищно-строительными кооперативами, осуществляющими за счет средств членов кооперативов строительство многоквартирных домов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/>
              <a:t>Администраторы ОСС </a:t>
            </a:r>
            <a:r>
              <a:rPr lang="ru-RU" sz="1400" dirty="0" smtClean="0"/>
              <a:t>- Раздел 14. Информация, подлежащая размещению в системе лицами, являющимися администраторами общих собраний собственников помещений в многоквартирных домах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/>
              <a:t>Председатель Совета МКД </a:t>
            </a:r>
            <a:r>
              <a:rPr lang="ru-RU" sz="1400" dirty="0" smtClean="0"/>
              <a:t>- Раздел 15. Информация, подлежащая размещению в системе председателем совета многоквартирного дома</a:t>
            </a:r>
          </a:p>
          <a:p>
            <a:pPr marL="342900" indent="-342900" algn="just"/>
            <a:endParaRPr lang="ru-RU" dirty="0" smtClean="0"/>
          </a:p>
          <a:p>
            <a:pPr marL="342900" indent="-342900" algn="just"/>
            <a:endParaRPr lang="ru-RU" dirty="0" smtClean="0"/>
          </a:p>
          <a:p>
            <a:pPr algn="just"/>
            <a:endParaRPr lang="ru-RU" dirty="0" smtClean="0"/>
          </a:p>
          <a:p>
            <a:pPr marL="342900" indent="-342900" algn="just"/>
            <a:endParaRPr lang="ru-RU" dirty="0" smtClean="0"/>
          </a:p>
          <a:p>
            <a:pPr marL="342900" indent="-342900" algn="just"/>
            <a:endParaRPr lang="ru-RU" b="1" dirty="0" smtClean="0"/>
          </a:p>
          <a:p>
            <a:pPr marL="342900" indent="-342900">
              <a:buFontTx/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5392" y="21429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ЖКХ: Размещение платежных документов</a:t>
            </a:r>
            <a:endParaRPr lang="ru-RU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392" y="714356"/>
            <a:ext cx="885576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400" b="1" dirty="0" smtClean="0"/>
              <a:t>	</a:t>
            </a:r>
            <a:r>
              <a:rPr lang="ru-RU" b="1" dirty="0" smtClean="0"/>
              <a:t>Основные требования:</a:t>
            </a:r>
          </a:p>
          <a:p>
            <a:pPr marL="342900" indent="-342900" algn="just"/>
            <a:endParaRPr lang="ru-RU" b="1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Версия конфигурации 21.06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Версия шаблона платежных </a:t>
            </a:r>
            <a:r>
              <a:rPr lang="ru-RU" dirty="0"/>
              <a:t>документов </a:t>
            </a:r>
            <a:r>
              <a:rPr lang="ru-RU" dirty="0" smtClean="0"/>
              <a:t>11.7.1.2.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/>
              <a:t>Заполнение в информационной базе ЕЛС и ИЖКУ</a:t>
            </a:r>
          </a:p>
          <a:p>
            <a:pPr algn="just"/>
            <a:endParaRPr lang="ru-RU" sz="1600" dirty="0" smtClean="0"/>
          </a:p>
          <a:p>
            <a:pPr marL="342900" indent="-342900" algn="just"/>
            <a:endParaRPr lang="ru-RU" dirty="0" smtClean="0"/>
          </a:p>
          <a:p>
            <a:pPr marL="342900" indent="-342900" algn="just"/>
            <a:r>
              <a:rPr lang="ru-RU" b="1" dirty="0" smtClean="0"/>
              <a:t>Требования к информации на портале ГИС ЖКХ:</a:t>
            </a:r>
          </a:p>
          <a:p>
            <a:pPr marL="342900" indent="-342900" algn="just"/>
            <a:endParaRPr lang="ru-RU" b="1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Действующий Договор</a:t>
            </a:r>
            <a:r>
              <a:rPr lang="en-US" dirty="0" smtClean="0"/>
              <a:t>/</a:t>
            </a:r>
            <a:r>
              <a:rPr lang="ru-RU" dirty="0" smtClean="0"/>
              <a:t>Устав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Заполненные платежные реквизиты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Корректный состав услуг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Формирование списка услуг у Договора</a:t>
            </a:r>
            <a:r>
              <a:rPr lang="en-US" dirty="0" smtClean="0"/>
              <a:t>/</a:t>
            </a:r>
            <a:r>
              <a:rPr lang="ru-RU" dirty="0" smtClean="0"/>
              <a:t>Устава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Размещение приборов учета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Заполнение раздела капитального ремонта, если организация выставляет счета по данной услуге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/>
              <a:t>Корректная дата предоставления платежных документов в Договоре</a:t>
            </a:r>
            <a:r>
              <a:rPr lang="en-US" dirty="0"/>
              <a:t>/</a:t>
            </a:r>
            <a:r>
              <a:rPr lang="ru-RU" dirty="0" smtClean="0"/>
              <a:t>Уставе</a:t>
            </a:r>
          </a:p>
          <a:p>
            <a:pPr algn="just"/>
            <a:endParaRPr lang="ru-RU" dirty="0" smtClean="0"/>
          </a:p>
          <a:p>
            <a:pPr marL="342900" indent="-342900" algn="just"/>
            <a:endParaRPr lang="ru-RU" dirty="0" smtClean="0"/>
          </a:p>
          <a:p>
            <a:pPr marL="342900" indent="-342900" algn="just"/>
            <a:endParaRPr lang="ru-RU" b="1" dirty="0" smtClean="0"/>
          </a:p>
          <a:p>
            <a:pPr marL="342900" indent="-342900">
              <a:buFontTx/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2519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4282" y="21429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Контакты</a:t>
            </a:r>
            <a:endParaRPr lang="ru-RU" sz="20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357158" y="4071942"/>
            <a:ext cx="557216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>
                <a:latin typeface="Arial" charset="0"/>
                <a:cs typeface="Arial" charset="0"/>
              </a:rPr>
              <a:t>Официальный сайт компании «Инфокрафт»: </a:t>
            </a:r>
            <a:r>
              <a:rPr lang="ru-RU" sz="1400" dirty="0" smtClean="0">
                <a:solidFill>
                  <a:srgbClr val="000099"/>
                </a:solidFill>
                <a:latin typeface="Arial" charset="0"/>
                <a:cs typeface="Arial" charset="0"/>
                <a:hlinkClick r:id="rId2"/>
              </a:rPr>
              <a:t>www.infocraft.ru</a:t>
            </a:r>
            <a:endParaRPr lang="ru-RU" sz="1400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400" dirty="0" smtClean="0">
                <a:latin typeface="Arial" charset="0"/>
                <a:cs typeface="Arial" charset="0"/>
              </a:rPr>
              <a:t>Сайт </a:t>
            </a:r>
            <a:r>
              <a:rPr lang="ru-RU" sz="1400" dirty="0">
                <a:latin typeface="Arial" charset="0"/>
                <a:cs typeface="Arial" charset="0"/>
              </a:rPr>
              <a:t>по решениям для ЖКХ: </a:t>
            </a:r>
            <a:r>
              <a:rPr lang="ru-RU" sz="1400" dirty="0" err="1" smtClean="0">
                <a:latin typeface="Arial" charset="0"/>
                <a:cs typeface="Arial" charset="0"/>
                <a:hlinkClick r:id="rId3"/>
              </a:rPr>
              <a:t>www.gkhsoft.ru</a:t>
            </a:r>
            <a:endParaRPr lang="ru-RU" sz="1400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400" dirty="0" err="1" smtClean="0">
                <a:latin typeface="Arial" charset="0"/>
                <a:cs typeface="Arial" charset="0"/>
              </a:rPr>
              <a:t>Онлайн</a:t>
            </a:r>
            <a:r>
              <a:rPr lang="ru-RU" sz="1400" dirty="0" smtClean="0">
                <a:latin typeface="Arial" charset="0"/>
                <a:cs typeface="Arial" charset="0"/>
              </a:rPr>
              <a:t> сервис: </a:t>
            </a:r>
            <a:r>
              <a:rPr lang="en-US" sz="1400" dirty="0" smtClean="0">
                <a:latin typeface="Arial" charset="0"/>
                <a:cs typeface="Arial" charset="0"/>
                <a:hlinkClick r:id="rId4"/>
              </a:rPr>
              <a:t>www.gkh365.ru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400" dirty="0" smtClean="0">
                <a:latin typeface="Arial" charset="0"/>
                <a:cs typeface="Arial" charset="0"/>
              </a:rPr>
              <a:t>Бесплатная программа: </a:t>
            </a:r>
            <a:r>
              <a:rPr lang="en-US" sz="1400" dirty="0" smtClean="0">
                <a:latin typeface="Arial" charset="0"/>
                <a:cs typeface="Arial" charset="0"/>
                <a:hlinkClick r:id="rId5"/>
              </a:rPr>
              <a:t>www.</a:t>
            </a:r>
            <a:r>
              <a:rPr lang="ru-RU" sz="1400" dirty="0" err="1" smtClean="0">
                <a:latin typeface="Arial" charset="0"/>
                <a:cs typeface="Arial" charset="0"/>
                <a:hlinkClick r:id="rId5"/>
              </a:rPr>
              <a:t>квартплата.рф</a:t>
            </a:r>
            <a:endParaRPr lang="ru-RU" sz="1400" dirty="0" smtClean="0">
              <a:latin typeface="Arial" charset="0"/>
              <a:cs typeface="Arial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57158" y="928670"/>
            <a:ext cx="34512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charset="0"/>
                <a:cs typeface="Arial" charset="0"/>
              </a:rPr>
              <a:t>Отдел продаж</a:t>
            </a:r>
            <a:endParaRPr lang="ru-RU" sz="1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charset="0"/>
                <a:cs typeface="Arial" charset="0"/>
              </a:rPr>
              <a:t>8-800-200-1-365</a:t>
            </a:r>
            <a:endParaRPr lang="ru-RU" sz="1400" dirty="0" smtClean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4788024" y="836712"/>
            <a:ext cx="37099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latin typeface="Arial" charset="0"/>
                <a:cs typeface="Arial" charset="0"/>
              </a:rPr>
              <a:t>Служба </a:t>
            </a:r>
            <a:r>
              <a:rPr lang="ru-RU" sz="1400" b="1" dirty="0" smtClean="0">
                <a:latin typeface="Arial" charset="0"/>
                <a:cs typeface="Arial" charset="0"/>
              </a:rPr>
              <a:t>консультационной поддержки</a:t>
            </a:r>
            <a:endParaRPr lang="ru-RU" sz="14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charset="0"/>
                <a:cs typeface="Arial" charset="0"/>
              </a:rPr>
              <a:t>E-</a:t>
            </a:r>
            <a:r>
              <a:rPr lang="ru-RU" sz="1400" dirty="0" err="1" smtClean="0">
                <a:latin typeface="Arial" charset="0"/>
                <a:cs typeface="Arial" charset="0"/>
              </a:rPr>
              <a:t>mail</a:t>
            </a:r>
            <a:r>
              <a:rPr lang="ru-RU" sz="1400" dirty="0">
                <a:latin typeface="Arial" charset="0"/>
                <a:cs typeface="Arial" charset="0"/>
              </a:rPr>
              <a:t>: </a:t>
            </a:r>
            <a:r>
              <a:rPr lang="en-US" sz="1400" dirty="0" err="1">
                <a:solidFill>
                  <a:srgbClr val="000099"/>
                </a:solidFill>
                <a:latin typeface="Arial" charset="0"/>
                <a:cs typeface="Arial" charset="0"/>
              </a:rPr>
              <a:t>hline</a:t>
            </a:r>
            <a:r>
              <a:rPr lang="ru-RU" sz="1400" dirty="0">
                <a:solidFill>
                  <a:srgbClr val="000099"/>
                </a:solidFill>
                <a:latin typeface="Arial" charset="0"/>
                <a:cs typeface="Arial" charset="0"/>
              </a:rPr>
              <a:t>@</a:t>
            </a:r>
            <a:r>
              <a:rPr lang="ru-RU" sz="1400" dirty="0" err="1">
                <a:solidFill>
                  <a:srgbClr val="000099"/>
                </a:solidFill>
                <a:latin typeface="Arial" charset="0"/>
                <a:cs typeface="Arial" charset="0"/>
              </a:rPr>
              <a:t>infocraft.ru</a:t>
            </a:r>
            <a:r>
              <a:rPr lang="ru-RU" sz="1400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8" name="Рисунок 7" descr="Логотип Инфокраф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714752"/>
            <a:ext cx="1895475" cy="1628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274" y="21429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ЖКХ: План </a:t>
            </a:r>
            <a:r>
              <a:rPr lang="ru-RU" sz="2000" b="1" dirty="0" err="1" smtClean="0">
                <a:solidFill>
                  <a:srgbClr val="00B0F0"/>
                </a:solidFill>
                <a:latin typeface="Arial" charset="0"/>
                <a:cs typeface="Arial" charset="0"/>
              </a:rPr>
              <a:t>вебинара</a:t>
            </a:r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 </a:t>
            </a:r>
            <a:endParaRPr lang="ru-RU" sz="20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1000108"/>
            <a:ext cx="81055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Нормативно-правовая база, регулирующая раскрытие информации на портале ГИС ЖКХ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Сроки размещения информации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Штрафы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Новое в законодательстве в 2018 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Размещение платежных документов на портале ГИС ЖКХ с помощью программных продуктов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Инфокрафт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Формула ЖКХ</a:t>
            </a:r>
          </a:p>
          <a:p>
            <a:pPr marL="342900" indent="-342900"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Вопросы можно задавать по ходу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вебинара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 разделе «Вопросы»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Запись будет отправлена всем участникам  на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указанный при регистрации</a:t>
            </a:r>
          </a:p>
          <a:p>
            <a:pPr marL="342900" indent="-342900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274" y="21429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</a:t>
            </a:r>
            <a:endParaRPr lang="ru-RU" sz="20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000108"/>
            <a:ext cx="87868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Официальный сайт портала: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https://dom.gosuslugi.ru/#!/main</a:t>
            </a:r>
            <a:r>
              <a:rPr lang="ru-RU" b="1" i="1" dirty="0" smtClean="0"/>
              <a:t>	</a:t>
            </a:r>
          </a:p>
          <a:p>
            <a:pPr algn="just"/>
            <a:r>
              <a:rPr lang="ru-RU" b="1" i="1" dirty="0" smtClean="0"/>
              <a:t>	ГИС ЖКХ </a:t>
            </a:r>
            <a:r>
              <a:rPr lang="ru-RU" dirty="0" smtClean="0"/>
              <a:t>- это </a:t>
            </a:r>
            <a:r>
              <a:rPr lang="ru-RU" dirty="0"/>
              <a:t>единая федеральная централизованная информационная система, функционирующая на основе программных, технических средств и информационных технологий. Они обеспечивают сбор, обработку, хранение, предоставление, размещение и использование информации о жилищном фонде, стоимости и перечне услуг по управлению общим имуществом в многоквартирных домах, работ по содержанию и ремонту общего имущества в многоквартирных домах. Аккумулируется также информация о предоставлении коммунальных услуг и поставке ресурсов, необходимых для предоставления коммунальных услуг, размере платы за жилое помещение и коммунальные услуги, задолженности по указанной плате, объектах коммунальной и инженерной инфраструктур, а также иной информации, связанной с жилищно-коммунальным хозяйством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Минкомсвязи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Минстроя России 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504/934/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от 30.12.2014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Текущая версия системы: </a:t>
            </a:r>
            <a:r>
              <a:rPr lang="en-US" b="1" dirty="0" smtClean="0"/>
              <a:t>11.</a:t>
            </a:r>
            <a:r>
              <a:rPr lang="ru-RU" b="1" dirty="0" smtClean="0"/>
              <a:t>8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Обновления и версия шаблонов: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11.8.0.3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Инструкции по работе с порталом: «Регламенты и инструкции» по адресу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https://dom.gosuslugi.ru/#!/regulations?userCtgrCode=1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224033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ЖКХ: Сегодня</a:t>
            </a:r>
            <a:endParaRPr lang="ru-RU" sz="20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1. Федеральный </a:t>
            </a:r>
            <a:r>
              <a:rPr lang="ru-RU" sz="1400" b="1" dirty="0"/>
              <a:t>закон от 21 июля 2014 г. N 209-ФЗ </a:t>
            </a:r>
            <a:r>
              <a:rPr lang="ru-RU" sz="1400" b="1" dirty="0" smtClean="0"/>
              <a:t>«О </a:t>
            </a:r>
            <a:r>
              <a:rPr lang="ru-RU" sz="1400" b="1" dirty="0"/>
              <a:t>государственной информационной системе жилищно-коммунального </a:t>
            </a:r>
            <a:r>
              <a:rPr lang="ru-RU" sz="1400" b="1" dirty="0" smtClean="0"/>
              <a:t>хозяйства» </a:t>
            </a:r>
          </a:p>
          <a:p>
            <a:pPr algn="just"/>
            <a:r>
              <a:rPr lang="ru-RU" dirty="0"/>
              <a:t> </a:t>
            </a:r>
            <a:r>
              <a:rPr lang="ru-RU" sz="1400" b="1" dirty="0" smtClean="0"/>
              <a:t>Ст. 12 </a:t>
            </a:r>
            <a:r>
              <a:rPr lang="ru-RU" sz="1400" dirty="0" smtClean="0"/>
              <a:t>С </a:t>
            </a:r>
            <a:r>
              <a:rPr lang="ru-RU" sz="1400" dirty="0"/>
              <a:t>1 июля 2017 года поставщики информации обязаны размещать в системе информацию, предусмотренную настоящим Федеральным законом, за исключением поставщиков информации, осуществляющих деятельность на территориях субъектов Российской Федерации - городов федерального значения Москвы, Санкт-Петербурга, Севастополя, и поставщиков информации - федеральных органов исполнительной власти, государственных внебюджетных фондов, органов государственного жилищного надзора в части размещения информации, предусмотренной статьей 195 Жилищного кодекса Российской Федерации, органов исполнительной власти субъектов Российской Федерации в области государственного регулирования тарифов (за исключением субъектов Российской Федерации - городов федерального значения Москвы, Санкт-Петербурга, Севастополя), лиц, осуществляющих деятельность по управлению многоквартирными домами на основании договора управления многоквартирным домом, в части размещения информации, предусмотренной статьей 198 Жилищного кодекса Российской Федерации, для которых законодательством Российской Федерации установлен более ранний срок размещения информации в системе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b="1" dirty="0" smtClean="0"/>
              <a:t>2. Федеральный </a:t>
            </a:r>
            <a:r>
              <a:rPr lang="ru-RU" sz="1400" b="1" dirty="0"/>
              <a:t>закон от 21.07.2014 N 263-ФЗ (ред. от 28.12.2016) "О внесении изменений в отдельные законодательные акты Российской Федерации в связи с принятием Федерального закона "О государственной информационной системе жилищно-коммунального хозяйства"</a:t>
            </a:r>
            <a:endParaRPr lang="ru-RU" sz="1400" dirty="0"/>
          </a:p>
          <a:p>
            <a:r>
              <a:rPr lang="ru-RU" sz="1400" dirty="0" smtClean="0"/>
              <a:t>Наступление штрафных санкций с 1 января 2018 г.</a:t>
            </a:r>
          </a:p>
          <a:p>
            <a:pPr algn="just"/>
            <a:r>
              <a:rPr lang="ru-RU" sz="1400" b="1" dirty="0" smtClean="0"/>
              <a:t>3. Федерального </a:t>
            </a:r>
            <a:r>
              <a:rPr lang="ru-RU" sz="1400" b="1" dirty="0"/>
              <a:t>закона от 03.07.2016 № 267-ФЗ  «О внесении изменений в Жилищный кодекс Российской Федерации</a:t>
            </a:r>
            <a:r>
              <a:rPr lang="ru-RU" sz="1400" b="1" dirty="0" smtClean="0"/>
              <a:t>»</a:t>
            </a:r>
          </a:p>
          <a:p>
            <a:pPr algn="just"/>
            <a:r>
              <a:rPr lang="ru-RU" sz="1400" dirty="0" smtClean="0"/>
              <a:t>Обязанность </a:t>
            </a:r>
            <a:r>
              <a:rPr lang="ru-RU" sz="1400" dirty="0"/>
              <a:t>раскрытия информации по Стандарту (www.reformagkh.ru) действует в полном объеме до </a:t>
            </a:r>
            <a:r>
              <a:rPr lang="ru-RU" sz="1400" dirty="0" smtClean="0"/>
              <a:t>01.01.2018, в городах федерального значения до 30.06.2019, с </a:t>
            </a:r>
            <a:r>
              <a:rPr lang="ru-RU" sz="1400" dirty="0"/>
              <a:t>01.01.2018 лицензионным требованием в соответствии со ст. 193 ЖК РФ будет являться соблюдение ч. 10.1 ст. 161 ЖК РФ о размещении информации о деятельности управляющей организации в ГИС ЖКХ –www.dom.gosuslugi.ru.</a:t>
            </a:r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22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224033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ЖКХ: Перенос сроков</a:t>
            </a:r>
            <a:endParaRPr lang="ru-RU" sz="20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4356"/>
            <a:ext cx="6206133" cy="60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31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274" y="199757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ЖКХ: Штрафы</a:t>
            </a:r>
            <a:endParaRPr lang="ru-RU" sz="20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400" dirty="0"/>
              <a:t>Административная ответственность КоАП РФ: </a:t>
            </a:r>
          </a:p>
          <a:p>
            <a:pPr marL="342900" indent="-342900" algn="just"/>
            <a:r>
              <a:rPr lang="ru-RU" sz="1400" b="1" dirty="0"/>
              <a:t>Статья 13.19.1. </a:t>
            </a:r>
            <a:r>
              <a:rPr lang="ru-RU" sz="1400" dirty="0"/>
              <a:t>Нарушение порядка размещения информации в государственной информационной системе жилищно-коммунального хозяйства</a:t>
            </a:r>
          </a:p>
          <a:p>
            <a:pPr marL="342900" indent="-342900" algn="just"/>
            <a:r>
              <a:rPr lang="ru-RU" sz="1400" dirty="0"/>
              <a:t>ч. 1 влечет наложение административного штрафа: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на должностных лиц в размере тридцати тысяч рублей;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на юридических лиц - двухсот тысяч рублей.</a:t>
            </a:r>
          </a:p>
          <a:p>
            <a:pPr marL="342900" indent="-342900" algn="just"/>
            <a:r>
              <a:rPr lang="ru-RU" sz="1400" b="1" dirty="0"/>
              <a:t>До 1 января 2018 </a:t>
            </a:r>
            <a:r>
              <a:rPr lang="ru-RU" sz="1400" dirty="0"/>
              <a:t>года положения ч.1 данной статьи применяется только в отношении должностных лиц федеральных органов исполнительной власти, должностных лиц государственных внебюджетных фондов, должностных лиц органов государственного жилищного надзора в случае, предусмотренном </a:t>
            </a:r>
            <a:r>
              <a:rPr lang="ru-RU" sz="1400" dirty="0">
                <a:hlinkClick r:id="rId2"/>
              </a:rPr>
              <a:t>статьей 195</a:t>
            </a:r>
            <a:r>
              <a:rPr lang="ru-RU" sz="1400" dirty="0"/>
              <a:t> Жилищного кодекса Российской Федерации, должностных лиц органов исполнительной власти субъектов Российской Федерации в области государственного регулирования тарифов.</a:t>
            </a:r>
          </a:p>
          <a:p>
            <a:pPr marL="342900" indent="-342900" algn="just"/>
            <a:r>
              <a:rPr lang="ru-RU" sz="1400" dirty="0"/>
              <a:t>*В городах федерального значения с 1 июля 2019 года</a:t>
            </a:r>
          </a:p>
          <a:p>
            <a:pPr marL="342900" indent="-342900" algn="just"/>
            <a:r>
              <a:rPr lang="ru-RU" sz="1400" dirty="0"/>
              <a:t>*повторное нарушение влечет за собой </a:t>
            </a:r>
            <a:r>
              <a:rPr lang="ru-RU" sz="1400" b="1" dirty="0"/>
              <a:t>дисквалификацию на срок от одного года до трех лет</a:t>
            </a:r>
          </a:p>
          <a:p>
            <a:pPr marL="342900" indent="-342900" algn="just"/>
            <a:r>
              <a:rPr lang="ru-RU" sz="1400" b="1" dirty="0"/>
              <a:t>Статья 13.19.2. </a:t>
            </a:r>
            <a:r>
              <a:rPr lang="ru-RU" sz="1400" dirty="0"/>
              <a:t>Нарушение порядка размещения информации в государственной информационной системе жилищно-коммунального хозяйства</a:t>
            </a:r>
          </a:p>
          <a:p>
            <a:pPr marL="342900" indent="-342900" algn="just"/>
            <a:r>
              <a:rPr lang="ru-RU" sz="1400" b="1" dirty="0"/>
              <a:t>До 1 января 2018 года</a:t>
            </a:r>
            <a:r>
              <a:rPr lang="ru-RU" sz="1400" dirty="0"/>
              <a:t> положения </a:t>
            </a:r>
            <a:r>
              <a:rPr lang="ru-RU" sz="1400" dirty="0">
                <a:hlinkClick r:id="rId3"/>
              </a:rPr>
              <a:t>статьи 13.19.2</a:t>
            </a:r>
            <a:r>
              <a:rPr lang="ru-RU" sz="1400" dirty="0"/>
              <a:t> Кодекса Российской Федерации об административных правонарушениях применяются только в отношении индивидуальных предпринимателей и юридических лиц, являющихся лицензиатами, в части размещения в государственной информационной системе жилищно-коммунального хозяйства сведений, предусмотренных </a:t>
            </a:r>
            <a:r>
              <a:rPr lang="ru-RU" sz="1400" dirty="0">
                <a:hlinkClick r:id="rId4"/>
              </a:rPr>
              <a:t>статьей 198</a:t>
            </a:r>
            <a:r>
              <a:rPr lang="ru-RU" sz="1400" dirty="0"/>
              <a:t> Жилищного кодекса Российской Федерации. </a:t>
            </a:r>
          </a:p>
          <a:p>
            <a:pPr marL="342900" indent="-342900" algn="just"/>
            <a:r>
              <a:rPr lang="ru-RU" sz="1400" dirty="0"/>
              <a:t>*В городах федерального значения с 1 июля 2019 года</a:t>
            </a:r>
          </a:p>
          <a:p>
            <a:pPr marL="342900" indent="-342900" algn="just"/>
            <a:r>
              <a:rPr lang="ru-RU" sz="1400" dirty="0"/>
              <a:t>*повторное нарушение влечет за собой </a:t>
            </a:r>
            <a:r>
              <a:rPr lang="ru-RU" sz="1400" b="1" dirty="0"/>
              <a:t>дисквалификацию на срок от одного года до трех </a:t>
            </a:r>
            <a:r>
              <a:rPr lang="ru-RU" sz="1400" b="1" dirty="0" smtClean="0"/>
              <a:t>лет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Для физ. лиц НУ МКД – 1000 р.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Для физ. лиц администраторов ОСС – 15000 р.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Для юр. лиц РСО  - 200000 р.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УО, ТСЖ, ЖСК – 30000 р.</a:t>
            </a:r>
          </a:p>
          <a:p>
            <a:pPr marL="342900" indent="-342900" algn="just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8396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274" y="21429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ЖКХ: Изменения в 209-ФЗ  от 21.07.2014</a:t>
            </a:r>
            <a:endParaRPr lang="ru-RU" sz="20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ЗАКОНОПРОЕКТ №</a:t>
            </a:r>
            <a:r>
              <a:rPr lang="ru-RU" sz="1600" b="1" dirty="0" smtClean="0"/>
              <a:t>82843-7: </a:t>
            </a:r>
            <a:r>
              <a:rPr lang="en-US" sz="1600" b="1" dirty="0"/>
              <a:t>http://sozd.parlament.gov.ru/bill/82843-7</a:t>
            </a:r>
            <a:endParaRPr lang="ru-RU" sz="1600" b="1" dirty="0"/>
          </a:p>
          <a:p>
            <a:r>
              <a:rPr lang="ru-RU" sz="1600" b="1" dirty="0" smtClean="0"/>
              <a:t>Федеральный </a:t>
            </a:r>
            <a:r>
              <a:rPr lang="ru-RU" sz="1600" b="1" dirty="0"/>
              <a:t>закон от 21 июля 2014 г. N 209-ФЗ </a:t>
            </a:r>
            <a:r>
              <a:rPr lang="ru-RU" sz="1600" b="1" dirty="0" smtClean="0"/>
              <a:t>«О </a:t>
            </a:r>
            <a:r>
              <a:rPr lang="ru-RU" sz="1600" b="1" dirty="0"/>
              <a:t>государственной информационной системе жилищно-коммунального </a:t>
            </a:r>
            <a:r>
              <a:rPr lang="ru-RU" sz="1600" b="1" dirty="0" smtClean="0"/>
              <a:t>хозяйства»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Основные изменения:</a:t>
            </a:r>
          </a:p>
          <a:p>
            <a:r>
              <a:rPr lang="ru-RU" sz="1600" b="1" dirty="0" smtClean="0"/>
              <a:t>1. Оператор </a:t>
            </a:r>
            <a:r>
              <a:rPr lang="ru-RU" sz="1600" b="1" dirty="0"/>
              <a:t>системы определяется Правительством Российской Федерации</a:t>
            </a:r>
            <a:r>
              <a:rPr lang="ru-RU" sz="1600" b="1" dirty="0" smtClean="0"/>
              <a:t>. – с 1 марта 2018 г.</a:t>
            </a:r>
          </a:p>
          <a:p>
            <a:r>
              <a:rPr lang="ru-RU" sz="1600" b="1" dirty="0" smtClean="0"/>
              <a:t> </a:t>
            </a:r>
            <a:r>
              <a:rPr lang="ru-RU" sz="1600" dirty="0" smtClean="0"/>
              <a:t>(Организация </a:t>
            </a:r>
            <a:r>
              <a:rPr lang="ru-RU" sz="1600" dirty="0"/>
              <a:t>федеральной почтовой связи общего пользования является оператором системы</a:t>
            </a:r>
            <a:r>
              <a:rPr lang="ru-RU" sz="1600" dirty="0" smtClean="0"/>
              <a:t>. )</a:t>
            </a:r>
          </a:p>
          <a:p>
            <a:r>
              <a:rPr lang="ru-RU" sz="1600" b="1" dirty="0" smtClean="0"/>
              <a:t>2. Исключаются </a:t>
            </a:r>
            <a:r>
              <a:rPr lang="ru-RU" sz="1600" b="1" dirty="0"/>
              <a:t>части 8 и 9 статьи 12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Часть 8 </a:t>
            </a:r>
            <a:r>
              <a:rPr lang="ru-RU" sz="1600" dirty="0" smtClean="0"/>
              <a:t>«С </a:t>
            </a:r>
            <a:r>
              <a:rPr lang="ru-RU" sz="1600" dirty="0"/>
              <a:t>1 января 2018 года в случае, если в системе не размещена информация о размере платы, подлежащей внесению потребителем за жилое помещение и коммунальные услуги, либо размещена информация, которая не соответствует платежному документу, представленному потребителю на бумажном носителе, платежный документ считается не представленным в соответствии с требованиями законодательства Российской Федерации, за исключением случая, предусмотренного частью 9 настоящей статьи</a:t>
            </a:r>
            <a:r>
              <a:rPr lang="ru-RU" sz="1600" dirty="0" smtClean="0"/>
              <a:t>.»</a:t>
            </a:r>
            <a:endParaRPr lang="ru-RU" sz="1600" dirty="0"/>
          </a:p>
          <a:p>
            <a:pPr algn="just"/>
            <a:r>
              <a:rPr lang="ru-RU" sz="1600" b="1" dirty="0"/>
              <a:t>Часть </a:t>
            </a:r>
            <a:r>
              <a:rPr lang="ru-RU" sz="1600" b="1" dirty="0" smtClean="0"/>
              <a:t>9 </a:t>
            </a:r>
            <a:r>
              <a:rPr lang="ru-RU" sz="1600" dirty="0" smtClean="0"/>
              <a:t>В </a:t>
            </a:r>
            <a:r>
              <a:rPr lang="ru-RU" sz="1600" dirty="0"/>
              <a:t>случае, если по истечении шести месяцев с даты, указанной в части 4.1 настоящей статьи, поставщиками информации, осуществляющими деятельность на территориях субъектов Российской Федерации - городов федерального значения Москвы, Санкт-Петербурга, Севастополя, в системе не размещена информация о размере платы, подлежащей внесению потребителем за жилое помещение и коммунальные услуги, либо размещена информация, которая не соответствует платежному документу, представленному потребителю на бумажном носителе, платежный документ считается не представленным в соответствии с требованиями законодательства Российской Федерации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34446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274" y="21429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ЖКХ: Изменения в 263-ФЗ  от 21.07.2014</a:t>
            </a:r>
            <a:endParaRPr lang="ru-RU" sz="20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Федеральный закон от 21.07.2014 N 263-ФЗ (ред. от 28.12.2016) "О внесении изменений в отдельные законодательные акты Российской Федерации в связи с принятием Федерального закона "О государственной информационной системе жилищно-коммунального хозяйства" </a:t>
            </a:r>
            <a:r>
              <a:rPr lang="ru-RU" sz="1600" dirty="0" smtClean="0"/>
              <a:t> Основные изменения:</a:t>
            </a:r>
          </a:p>
          <a:p>
            <a:r>
              <a:rPr lang="ru-RU" sz="1600" dirty="0" smtClean="0"/>
              <a:t> - изменения статьи 155 ЖК РФ (о внесении платы на основании размещения платежного документа)</a:t>
            </a:r>
          </a:p>
          <a:p>
            <a:r>
              <a:rPr lang="ru-RU" sz="1600" dirty="0" smtClean="0"/>
              <a:t>- исключаются ограничения для городов федерального значения </a:t>
            </a:r>
            <a:r>
              <a:rPr lang="ru-RU" sz="1600" dirty="0"/>
              <a:t>по применению </a:t>
            </a:r>
            <a:r>
              <a:rPr lang="ru-RU" sz="1600" dirty="0" smtClean="0"/>
              <a:t>части </a:t>
            </a:r>
            <a:r>
              <a:rPr lang="ru-RU" sz="1600" dirty="0"/>
              <a:t>1 статьи 13.19.1 КоАП РФ и </a:t>
            </a:r>
            <a:r>
              <a:rPr lang="ru-RU" sz="1600" dirty="0" smtClean="0"/>
              <a:t>статьи 13.19.2 </a:t>
            </a:r>
            <a:r>
              <a:rPr lang="ru-RU" sz="1600" dirty="0"/>
              <a:t>КоАП РФ </a:t>
            </a:r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6390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274" y="21429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ГИС ЖКХ</a:t>
            </a:r>
            <a:r>
              <a:rPr lang="ru-RU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: законопроект </a:t>
            </a:r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№ 133087-7 </a:t>
            </a:r>
            <a:endParaRPr lang="ru-RU" sz="20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Изменение размера штрафов по КоАП РФ:</a:t>
            </a:r>
          </a:p>
          <a:p>
            <a:r>
              <a:rPr lang="ru-RU" sz="1600" b="1" dirty="0"/>
              <a:t>Статья 13.19.1</a:t>
            </a:r>
            <a:r>
              <a:rPr lang="ru-RU" sz="1600" b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/>
              <a:t>на должностных лиц в размере </a:t>
            </a:r>
            <a:r>
              <a:rPr lang="ru-RU" sz="1600" dirty="0" smtClean="0"/>
              <a:t>5-10 </a:t>
            </a:r>
            <a:r>
              <a:rPr lang="ru-RU" sz="1600" dirty="0"/>
              <a:t>тысяч </a:t>
            </a:r>
            <a:r>
              <a:rPr lang="ru-RU" sz="1600" dirty="0" smtClean="0"/>
              <a:t>рублей. </a:t>
            </a:r>
            <a:endParaRPr lang="ru-RU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/>
              <a:t>на юридических лиц </a:t>
            </a:r>
            <a:r>
              <a:rPr lang="ru-RU" sz="1600" dirty="0" smtClean="0"/>
              <a:t>30-50 тысяч </a:t>
            </a:r>
            <a:r>
              <a:rPr lang="ru-RU" sz="1600" dirty="0"/>
              <a:t>рублей</a:t>
            </a:r>
            <a:r>
              <a:rPr lang="ru-RU" sz="16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повторное </a:t>
            </a:r>
            <a:r>
              <a:rPr lang="ru-RU" sz="1600" dirty="0"/>
              <a:t>совершение правонарушения </a:t>
            </a:r>
            <a:r>
              <a:rPr lang="ru-RU" sz="1600" dirty="0" smtClean="0"/>
              <a:t>должностным лицом - административный </a:t>
            </a:r>
            <a:r>
              <a:rPr lang="ru-RU" sz="1600" dirty="0"/>
              <a:t>штраф </a:t>
            </a:r>
            <a:r>
              <a:rPr lang="ru-RU" sz="1600" dirty="0" smtClean="0"/>
              <a:t>от 15-20 тысяч рублей.</a:t>
            </a:r>
          </a:p>
          <a:p>
            <a:pPr algn="just"/>
            <a:r>
              <a:rPr lang="ru-RU" sz="1600" b="1" dirty="0" smtClean="0"/>
              <a:t>Статья 13.19.2.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а юридических лиц  в размере 5-10 тысяч рублей.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а должностных лиц в размере </a:t>
            </a:r>
            <a:r>
              <a:rPr lang="ru-RU" sz="1600" dirty="0"/>
              <a:t>5-10 тысяч </a:t>
            </a:r>
            <a:r>
              <a:rPr lang="ru-RU" sz="1600" dirty="0" smtClean="0"/>
              <a:t>рублей.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а физических лиц 3-5 тысяч рублей.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повторное совершение правонарушения должностным лицом - административный штраф от 15-20 тысяч рублей.</a:t>
            </a:r>
          </a:p>
          <a:p>
            <a:pPr algn="just"/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2351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4977</TotalTime>
  <Words>1177</Words>
  <Application>Microsoft Office PowerPoint</Application>
  <PresentationFormat>Экран (4:3)</PresentationFormat>
  <Paragraphs>166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Макаров</dc:creator>
  <cp:lastModifiedBy>Татьяна Третьякова</cp:lastModifiedBy>
  <cp:revision>333</cp:revision>
  <dcterms:created xsi:type="dcterms:W3CDTF">2013-03-14T11:18:51Z</dcterms:created>
  <dcterms:modified xsi:type="dcterms:W3CDTF">2018-01-11T06:52:22Z</dcterms:modified>
</cp:coreProperties>
</file>